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4" r:id="rId22"/>
    <p:sldId id="277" r:id="rId23"/>
    <p:sldId id="278" r:id="rId24"/>
    <p:sldId id="279" r:id="rId25"/>
    <p:sldId id="281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2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theme" Target="theme/theme1.xml"/><Relationship Id="rId40" Type="http://schemas.openxmlformats.org/officeDocument/2006/relationships/tableStyles" Target="tableStyles.xml"/><Relationship Id="rId7" Type="http://schemas.openxmlformats.org/officeDocument/2006/relationships/slide" Target="slides/slide6.xml"/><Relationship Id="rId36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viewProps" Target="viewProp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2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81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2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11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9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0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0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4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90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1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779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A006D-7F9C-0144-82CE-BE5BC7828853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0A185-6486-1C40-A354-B96DFEC4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6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 K SOLANKI,FRCS(</a:t>
            </a:r>
            <a:r>
              <a:rPr lang="en-US" dirty="0" err="1" smtClean="0"/>
              <a:t>Edin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CARCINOMA OF BREAST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617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SPREAD: </a:t>
            </a:r>
          </a:p>
          <a:p>
            <a:r>
              <a:rPr lang="en-US" dirty="0" smtClean="0"/>
              <a:t>Local invasion</a:t>
            </a:r>
          </a:p>
          <a:p>
            <a:r>
              <a:rPr lang="en-US" dirty="0" smtClean="0"/>
              <a:t>Lymphatic – dermal lymphatic infiltration – </a:t>
            </a:r>
            <a:r>
              <a:rPr lang="en-US" dirty="0" err="1" smtClean="0"/>
              <a:t>peau</a:t>
            </a:r>
            <a:r>
              <a:rPr lang="en-US" dirty="0" smtClean="0"/>
              <a:t> </a:t>
            </a:r>
            <a:r>
              <a:rPr lang="en-US" dirty="0" err="1" smtClean="0"/>
              <a:t>d’orange</a:t>
            </a:r>
            <a:endParaRPr lang="en-US" dirty="0" smtClean="0"/>
          </a:p>
          <a:p>
            <a:r>
              <a:rPr lang="en-US" dirty="0" smtClean="0"/>
              <a:t>Blood</a:t>
            </a:r>
          </a:p>
          <a:p>
            <a:r>
              <a:rPr lang="en-US" dirty="0" smtClean="0"/>
              <a:t>CLINICAL FEATURES</a:t>
            </a:r>
          </a:p>
          <a:p>
            <a:r>
              <a:rPr lang="en-US" dirty="0" smtClean="0"/>
              <a:t>1 -Painless swelling – upper outer quadrant common site.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12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2. – Mammographic abnormality</a:t>
            </a:r>
          </a:p>
          <a:p>
            <a:pPr marL="0" indent="0">
              <a:buNone/>
            </a:pPr>
            <a:r>
              <a:rPr lang="en-US" dirty="0" smtClean="0"/>
              <a:t>Blood stained nipple discharge</a:t>
            </a:r>
          </a:p>
          <a:p>
            <a:pPr marL="0" indent="0">
              <a:buNone/>
            </a:pPr>
            <a:r>
              <a:rPr lang="en-US" dirty="0" smtClean="0"/>
              <a:t>3. -Retraction of nipple</a:t>
            </a:r>
          </a:p>
          <a:p>
            <a:pPr marL="0" indent="0">
              <a:buNone/>
            </a:pPr>
            <a:r>
              <a:rPr lang="en-US" dirty="0" smtClean="0"/>
              <a:t>4. – </a:t>
            </a:r>
            <a:r>
              <a:rPr lang="en-US" dirty="0" err="1" smtClean="0"/>
              <a:t>Lymphodema</a:t>
            </a:r>
            <a:r>
              <a:rPr lang="en-US" dirty="0" smtClean="0"/>
              <a:t> of breast/arm</a:t>
            </a:r>
          </a:p>
          <a:p>
            <a:pPr marL="0" indent="0">
              <a:buNone/>
            </a:pPr>
            <a:r>
              <a:rPr lang="en-US" dirty="0" smtClean="0"/>
              <a:t>Eczema or dermatitis areola (</a:t>
            </a:r>
            <a:r>
              <a:rPr lang="en-US" dirty="0" err="1" smtClean="0"/>
              <a:t>paget’s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Metastasis e.g. pulmonary symptoms – lungs, pleura</a:t>
            </a:r>
          </a:p>
          <a:p>
            <a:pPr marL="0" indent="0">
              <a:buNone/>
            </a:pPr>
            <a:r>
              <a:rPr lang="en-US" dirty="0" smtClean="0"/>
              <a:t>Axillary </a:t>
            </a:r>
            <a:r>
              <a:rPr lang="en-US" dirty="0" err="1" smtClean="0"/>
              <a:t>adenopathy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Oseous</a:t>
            </a:r>
            <a:r>
              <a:rPr lang="en-US" dirty="0" smtClean="0"/>
              <a:t> deposit – bony pain</a:t>
            </a:r>
          </a:p>
          <a:p>
            <a:pPr marL="0" indent="0">
              <a:buNone/>
            </a:pPr>
            <a:r>
              <a:rPr lang="en-US" dirty="0" smtClean="0"/>
              <a:t>Paraplegia </a:t>
            </a:r>
            <a:r>
              <a:rPr lang="en-US" dirty="0" smtClean="0"/>
              <a:t>– cord compression</a:t>
            </a:r>
          </a:p>
          <a:p>
            <a:pPr marL="0" indent="0">
              <a:buNone/>
            </a:pPr>
            <a:r>
              <a:rPr lang="en-US" dirty="0" smtClean="0"/>
              <a:t>Hepatomegaly</a:t>
            </a:r>
          </a:p>
          <a:p>
            <a:pPr marL="0" indent="0">
              <a:buNone/>
            </a:pPr>
            <a:r>
              <a:rPr lang="en-US" dirty="0" smtClean="0"/>
              <a:t>Cerebral metastasis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932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DIFFERENTIAL DIGNOSIS</a:t>
            </a:r>
          </a:p>
          <a:p>
            <a:r>
              <a:rPr lang="en-US" dirty="0" err="1" smtClean="0"/>
              <a:t>Fibroadenoma</a:t>
            </a:r>
            <a:endParaRPr lang="en-US" dirty="0" smtClean="0"/>
          </a:p>
          <a:p>
            <a:r>
              <a:rPr lang="en-US" dirty="0" smtClean="0"/>
              <a:t>Benign mammary dysplasia – </a:t>
            </a:r>
            <a:r>
              <a:rPr lang="en-US" dirty="0" err="1" smtClean="0"/>
              <a:t>fibroadenosis</a:t>
            </a:r>
            <a:r>
              <a:rPr lang="en-US" dirty="0" smtClean="0"/>
              <a:t>, “lumpy” both breast</a:t>
            </a:r>
          </a:p>
          <a:p>
            <a:r>
              <a:rPr lang="en-US" dirty="0" smtClean="0"/>
              <a:t>Cyst</a:t>
            </a:r>
          </a:p>
          <a:p>
            <a:r>
              <a:rPr lang="en-US" dirty="0" err="1" smtClean="0"/>
              <a:t>Galactocoele</a:t>
            </a:r>
            <a:endParaRPr lang="en-US" dirty="0" smtClean="0"/>
          </a:p>
          <a:p>
            <a:r>
              <a:rPr lang="en-US" dirty="0" smtClean="0"/>
              <a:t>Traumatic fat necrosis</a:t>
            </a:r>
          </a:p>
          <a:p>
            <a:r>
              <a:rPr lang="en-US" dirty="0" smtClean="0"/>
              <a:t>Chronic breast abscess</a:t>
            </a:r>
          </a:p>
          <a:p>
            <a:r>
              <a:rPr lang="en-US" dirty="0" smtClean="0"/>
              <a:t>Duct </a:t>
            </a:r>
            <a:r>
              <a:rPr lang="en-US" dirty="0" err="1" smtClean="0"/>
              <a:t>ectasia</a:t>
            </a:r>
            <a:endParaRPr lang="en-US" dirty="0" smtClean="0"/>
          </a:p>
          <a:p>
            <a:r>
              <a:rPr lang="en-US" dirty="0" err="1" smtClean="0"/>
              <a:t>Burkitt’s</a:t>
            </a:r>
            <a:r>
              <a:rPr lang="en-US" dirty="0" smtClean="0"/>
              <a:t> lymphoma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182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DIAGNOSIS OF BREAST CARCINOMA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Triple Assessment</a:t>
            </a:r>
          </a:p>
          <a:p>
            <a:r>
              <a:rPr lang="en-US" dirty="0" smtClean="0"/>
              <a:t>1. Clinical examination</a:t>
            </a:r>
          </a:p>
          <a:p>
            <a:r>
              <a:rPr lang="en-US" dirty="0" smtClean="0"/>
              <a:t>2. Imaging</a:t>
            </a:r>
          </a:p>
          <a:p>
            <a:r>
              <a:rPr lang="en-US" dirty="0" smtClean="0"/>
              <a:t>3. cytology/pathology</a:t>
            </a:r>
          </a:p>
          <a:p>
            <a:r>
              <a:rPr lang="en-US" dirty="0" smtClean="0"/>
              <a:t>EXAMINATION</a:t>
            </a:r>
          </a:p>
          <a:p>
            <a:r>
              <a:rPr lang="en-US" dirty="0" smtClean="0"/>
              <a:t>Normal breast first</a:t>
            </a:r>
          </a:p>
          <a:p>
            <a:r>
              <a:rPr lang="en-US" dirty="0" smtClean="0"/>
              <a:t>Size of the lump, nipple, skin, axillary glands</a:t>
            </a:r>
          </a:p>
          <a:p>
            <a:r>
              <a:rPr lang="en-US" dirty="0" smtClean="0"/>
              <a:t>Lungs – pathology, pleural effusion, ribs for tenderness or swelling</a:t>
            </a:r>
          </a:p>
          <a:p>
            <a:r>
              <a:rPr lang="en-US" dirty="0" smtClean="0"/>
              <a:t>Abdomen – hepatomegaly, </a:t>
            </a:r>
            <a:r>
              <a:rPr lang="en-US" dirty="0" err="1" smtClean="0"/>
              <a:t>ascitis</a:t>
            </a:r>
            <a:r>
              <a:rPr lang="en-US" dirty="0" smtClean="0"/>
              <a:t>. P/R – pelvic metastasis. </a:t>
            </a:r>
          </a:p>
          <a:p>
            <a:r>
              <a:rPr lang="en-US" dirty="0" smtClean="0"/>
              <a:t>Spine – skull – for swelling; </a:t>
            </a:r>
            <a:r>
              <a:rPr lang="en-US" dirty="0" err="1" smtClean="0"/>
              <a:t>neuro;ogical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47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1. 	Mammogram – useful in breasts that contain glandular tissue and composed predominantly of fat. After 35 years age.</a:t>
            </a:r>
          </a:p>
          <a:p>
            <a:r>
              <a:rPr lang="en-US" dirty="0" smtClean="0"/>
              <a:t>10-15% </a:t>
            </a:r>
            <a:r>
              <a:rPr lang="en-US" dirty="0" err="1" smtClean="0"/>
              <a:t>ca</a:t>
            </a:r>
            <a:r>
              <a:rPr lang="en-US" dirty="0" smtClean="0"/>
              <a:t> not seen.</a:t>
            </a:r>
          </a:p>
          <a:p>
            <a:r>
              <a:rPr lang="en-US" dirty="0" smtClean="0"/>
              <a:t>Indications:</a:t>
            </a:r>
          </a:p>
          <a:p>
            <a:r>
              <a:rPr lang="en-US" dirty="0" smtClean="0"/>
              <a:t>Breast screening</a:t>
            </a:r>
          </a:p>
          <a:p>
            <a:r>
              <a:rPr lang="en-US" dirty="0" smtClean="0"/>
              <a:t>Elderly with lumps, pain</a:t>
            </a:r>
          </a:p>
          <a:p>
            <a:r>
              <a:rPr lang="en-US" dirty="0" smtClean="0"/>
              <a:t>After a lesion is detected clinically</a:t>
            </a:r>
          </a:p>
          <a:p>
            <a:r>
              <a:rPr lang="en-US" dirty="0" smtClean="0"/>
              <a:t>To determine the presence of </a:t>
            </a:r>
            <a:r>
              <a:rPr lang="en-US" dirty="0" err="1" smtClean="0"/>
              <a:t>multicentricity</a:t>
            </a:r>
            <a:r>
              <a:rPr lang="en-US" dirty="0" smtClean="0"/>
              <a:t> or </a:t>
            </a:r>
            <a:r>
              <a:rPr lang="en-US" dirty="0" err="1" smtClean="0"/>
              <a:t>multifocality</a:t>
            </a:r>
            <a:r>
              <a:rPr lang="en-US" dirty="0" smtClean="0"/>
              <a:t> in a </a:t>
            </a:r>
            <a:r>
              <a:rPr lang="en-US" dirty="0" err="1" smtClean="0"/>
              <a:t>pt</a:t>
            </a:r>
            <a:r>
              <a:rPr lang="en-US" dirty="0" smtClean="0"/>
              <a:t> considered for breast conservation surgery.</a:t>
            </a:r>
          </a:p>
          <a:p>
            <a:r>
              <a:rPr lang="en-US" dirty="0" smtClean="0"/>
              <a:t>To determine presence of </a:t>
            </a:r>
            <a:r>
              <a:rPr lang="en-US" dirty="0" err="1" smtClean="0"/>
              <a:t>ca</a:t>
            </a:r>
            <a:r>
              <a:rPr lang="en-US" dirty="0" smtClean="0"/>
              <a:t> in opposite breast</a:t>
            </a:r>
          </a:p>
          <a:p>
            <a:r>
              <a:rPr lang="en-US" dirty="0" smtClean="0"/>
              <a:t>Follow-up after </a:t>
            </a:r>
            <a:r>
              <a:rPr lang="en-US" dirty="0" smtClean="0"/>
              <a:t>ca</a:t>
            </a:r>
            <a:r>
              <a:rPr lang="en-US" dirty="0" smtClean="0"/>
              <a:t>ncer </a:t>
            </a:r>
            <a:r>
              <a:rPr lang="en-US" dirty="0" smtClean="0"/>
              <a:t>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693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Findings:</a:t>
            </a:r>
          </a:p>
          <a:p>
            <a:r>
              <a:rPr lang="en-US" dirty="0" err="1" smtClean="0"/>
              <a:t>Microcalcifications</a:t>
            </a:r>
            <a:endParaRPr lang="en-US" dirty="0" smtClean="0"/>
          </a:p>
          <a:p>
            <a:r>
              <a:rPr lang="en-US" dirty="0" smtClean="0"/>
              <a:t>Soft-tissue opacity (mass lesion) with irregular or </a:t>
            </a:r>
            <a:r>
              <a:rPr lang="en-US" dirty="0" err="1" smtClean="0"/>
              <a:t>spiculated</a:t>
            </a:r>
            <a:r>
              <a:rPr lang="en-US" dirty="0" smtClean="0"/>
              <a:t> margins, stellate lesions.</a:t>
            </a:r>
          </a:p>
          <a:p>
            <a:r>
              <a:rPr lang="en-US" dirty="0" smtClean="0"/>
              <a:t>Skin changes</a:t>
            </a:r>
          </a:p>
          <a:p>
            <a:r>
              <a:rPr lang="en-US" dirty="0" smtClean="0"/>
              <a:t>Distortion of normal breast architecture.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663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2. 	Digital mammography</a:t>
            </a:r>
            <a:endParaRPr lang="en-US" dirty="0"/>
          </a:p>
          <a:p>
            <a:r>
              <a:rPr lang="en-US" dirty="0" smtClean="0"/>
              <a:t>New technology</a:t>
            </a:r>
          </a:p>
          <a:p>
            <a:r>
              <a:rPr lang="en-US" dirty="0" smtClean="0"/>
              <a:t>It improves image quality</a:t>
            </a:r>
          </a:p>
          <a:p>
            <a:r>
              <a:rPr lang="en-US" dirty="0" smtClean="0"/>
              <a:t>Can be used in </a:t>
            </a:r>
            <a:r>
              <a:rPr lang="en-US" dirty="0" smtClean="0"/>
              <a:t>pre-</a:t>
            </a:r>
            <a:r>
              <a:rPr lang="en-US" dirty="0" err="1" smtClean="0"/>
              <a:t>menopausals</a:t>
            </a:r>
            <a:r>
              <a:rPr lang="en-US" dirty="0" smtClean="0"/>
              <a:t> </a:t>
            </a:r>
            <a:r>
              <a:rPr lang="en-US" dirty="0" smtClean="0"/>
              <a:t>and dense breasts</a:t>
            </a:r>
          </a:p>
          <a:p>
            <a:r>
              <a:rPr lang="en-US" dirty="0" smtClean="0"/>
              <a:t>Display, storage, and computer aided detection and diagnosis (CAD), contrast-enhanced mammography and </a:t>
            </a:r>
            <a:r>
              <a:rPr lang="en-US" dirty="0" err="1" smtClean="0"/>
              <a:t>telemammography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663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3. 	ULTRASONOGRAPHY</a:t>
            </a:r>
          </a:p>
          <a:p>
            <a:r>
              <a:rPr lang="en-US" dirty="0" smtClean="0"/>
              <a:t>Operator dependent</a:t>
            </a:r>
          </a:p>
          <a:p>
            <a:r>
              <a:rPr lang="en-US" dirty="0" smtClean="0"/>
              <a:t>70-90% sensitivity</a:t>
            </a:r>
          </a:p>
          <a:p>
            <a:r>
              <a:rPr lang="en-US" dirty="0" smtClean="0"/>
              <a:t>80-95% specificity</a:t>
            </a:r>
          </a:p>
          <a:p>
            <a:r>
              <a:rPr lang="en-US" dirty="0" smtClean="0"/>
              <a:t>Differentiates between solid and cystic lesions</a:t>
            </a:r>
          </a:p>
          <a:p>
            <a:r>
              <a:rPr lang="en-US" dirty="0" smtClean="0"/>
              <a:t>In young &lt; 35 years</a:t>
            </a:r>
          </a:p>
          <a:p>
            <a:r>
              <a:rPr lang="en-US" dirty="0" smtClean="0"/>
              <a:t>4.	MRI</a:t>
            </a:r>
          </a:p>
          <a:p>
            <a:r>
              <a:rPr lang="en-US" dirty="0" smtClean="0"/>
              <a:t>Extent of multifocal or </a:t>
            </a:r>
            <a:r>
              <a:rPr lang="en-US" dirty="0" err="1" smtClean="0"/>
              <a:t>multicentric</a:t>
            </a:r>
            <a:r>
              <a:rPr lang="en-US" dirty="0" smtClean="0"/>
              <a:t> disease</a:t>
            </a:r>
          </a:p>
          <a:p>
            <a:r>
              <a:rPr lang="en-US" dirty="0" smtClean="0"/>
              <a:t>Identify primary foci in non-palpable lesions, axillary metastases apparently without a primary focus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46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assessing response to </a:t>
            </a:r>
            <a:r>
              <a:rPr lang="en-US" dirty="0" err="1" smtClean="0"/>
              <a:t>neoadjuvant</a:t>
            </a:r>
            <a:r>
              <a:rPr lang="en-US" dirty="0" smtClean="0"/>
              <a:t> chemotherapy</a:t>
            </a:r>
          </a:p>
          <a:p>
            <a:r>
              <a:rPr lang="en-US" dirty="0" smtClean="0"/>
              <a:t>For recurrence after breast surgery and/or radiotherapy</a:t>
            </a:r>
          </a:p>
          <a:p>
            <a:r>
              <a:rPr lang="en-US" dirty="0" smtClean="0"/>
              <a:t>For detecting bone marrow metastases and spinal cord compression.</a:t>
            </a:r>
          </a:p>
          <a:p>
            <a:r>
              <a:rPr lang="en-US" dirty="0" smtClean="0"/>
              <a:t>5.	PET-CT SCAN</a:t>
            </a:r>
          </a:p>
          <a:p>
            <a:r>
              <a:rPr lang="en-US" dirty="0" smtClean="0"/>
              <a:t>Most accurate useful for staging because it provides whole body assessment of soft tissue, visceral and bony sites at a single examination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063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6. 	CYTOLOGY/HISTOLOGY</a:t>
            </a:r>
          </a:p>
          <a:p>
            <a:r>
              <a:rPr lang="en-US" dirty="0" smtClean="0"/>
              <a:t>A). Fine needle aspiration cytology (FNAC)</a:t>
            </a:r>
          </a:p>
          <a:p>
            <a:r>
              <a:rPr lang="en-US" dirty="0" smtClean="0"/>
              <a:t>B). </a:t>
            </a:r>
            <a:r>
              <a:rPr lang="en-US" dirty="0" err="1" smtClean="0"/>
              <a:t>Tru</a:t>
            </a:r>
            <a:r>
              <a:rPr lang="en-US" dirty="0" smtClean="0"/>
              <a:t>-cut biopsy</a:t>
            </a:r>
          </a:p>
          <a:p>
            <a:r>
              <a:rPr lang="en-US" dirty="0" smtClean="0"/>
              <a:t>C). Open biopsy</a:t>
            </a:r>
          </a:p>
          <a:p>
            <a:r>
              <a:rPr lang="en-US" dirty="0" smtClean="0"/>
              <a:t>D). Excisional biopsy</a:t>
            </a:r>
          </a:p>
          <a:p>
            <a:r>
              <a:rPr lang="en-US" dirty="0" smtClean="0"/>
              <a:t>E). Wire localization excision</a:t>
            </a:r>
          </a:p>
          <a:p>
            <a:r>
              <a:rPr lang="en-US" dirty="0" smtClean="0"/>
              <a:t>F). Core biopsy with stereotactic mammographic or </a:t>
            </a:r>
            <a:r>
              <a:rPr lang="en-US" dirty="0" err="1" smtClean="0"/>
              <a:t>sonographic</a:t>
            </a:r>
            <a:r>
              <a:rPr lang="en-US" dirty="0" smtClean="0"/>
              <a:t> guidance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2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Carcinoma of the breast is the most common malignancy affecting women.</a:t>
            </a:r>
          </a:p>
          <a:p>
            <a:r>
              <a:rPr lang="en-US" dirty="0" smtClean="0"/>
              <a:t>Globally – 18.4%</a:t>
            </a:r>
          </a:p>
          <a:p>
            <a:r>
              <a:rPr lang="en-US" dirty="0" smtClean="0"/>
              <a:t>USA – 1:8</a:t>
            </a:r>
          </a:p>
          <a:p>
            <a:r>
              <a:rPr lang="en-US" dirty="0" smtClean="0"/>
              <a:t>African women – 1:14</a:t>
            </a:r>
          </a:p>
          <a:p>
            <a:r>
              <a:rPr lang="en-US" dirty="0" smtClean="0"/>
              <a:t>UK – 1:12</a:t>
            </a:r>
          </a:p>
          <a:p>
            <a:r>
              <a:rPr lang="en-US" dirty="0" smtClean="0"/>
              <a:t>Incidence is rising by 4.5% </a:t>
            </a:r>
            <a:r>
              <a:rPr lang="en-US" dirty="0" smtClean="0"/>
              <a:t>per </a:t>
            </a:r>
            <a:r>
              <a:rPr lang="en-US" dirty="0" smtClean="0"/>
              <a:t>year.</a:t>
            </a:r>
          </a:p>
          <a:p>
            <a:r>
              <a:rPr lang="en-US" dirty="0" smtClean="0"/>
              <a:t>1,151.298 new cases worldwide.</a:t>
            </a:r>
          </a:p>
          <a:p>
            <a:r>
              <a:rPr lang="en-US" dirty="0" smtClean="0"/>
              <a:t>514,072 new cases in developing countries.</a:t>
            </a:r>
          </a:p>
          <a:p>
            <a:r>
              <a:rPr lang="en-US" dirty="0" smtClean="0"/>
              <a:t>410,719 deaths.</a:t>
            </a:r>
          </a:p>
          <a:p>
            <a:r>
              <a:rPr lang="en-US" dirty="0" smtClean="0"/>
              <a:t>Japan - lowest – 1:60.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568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STAGING INVESTIGATIOS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	Chest X-ray</a:t>
            </a:r>
          </a:p>
          <a:p>
            <a:r>
              <a:rPr lang="en-US" dirty="0" smtClean="0"/>
              <a:t>2.	Skeletal </a:t>
            </a:r>
            <a:r>
              <a:rPr lang="en-US" dirty="0" err="1" smtClean="0"/>
              <a:t>scintigraphy</a:t>
            </a:r>
            <a:r>
              <a:rPr lang="en-US" dirty="0" smtClean="0"/>
              <a:t>: Bone scan more sensitive than skeletal X-rays</a:t>
            </a:r>
          </a:p>
          <a:p>
            <a:r>
              <a:rPr lang="en-US" dirty="0" smtClean="0"/>
              <a:t>3.	Skeletal survey: X-rays of spine, pelvis, skull</a:t>
            </a:r>
          </a:p>
          <a:p>
            <a:r>
              <a:rPr lang="en-US" dirty="0" smtClean="0"/>
              <a:t>4. liver ultrasound</a:t>
            </a:r>
          </a:p>
          <a:p>
            <a:r>
              <a:rPr lang="en-US" dirty="0" smtClean="0"/>
              <a:t>LFTs</a:t>
            </a:r>
          </a:p>
          <a:p>
            <a:r>
              <a:rPr lang="en-US" dirty="0" smtClean="0"/>
              <a:t>CT of brain and liver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396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investigations:</a:t>
            </a:r>
          </a:p>
          <a:p>
            <a:r>
              <a:rPr lang="en-US" dirty="0" smtClean="0"/>
              <a:t>1.	FBC, platelet count</a:t>
            </a:r>
          </a:p>
          <a:p>
            <a:r>
              <a:rPr lang="en-US" dirty="0" smtClean="0"/>
              <a:t>2.	Blood urea, </a:t>
            </a:r>
            <a:r>
              <a:rPr lang="en-US" dirty="0" err="1" smtClean="0"/>
              <a:t>creatinine</a:t>
            </a:r>
            <a:r>
              <a:rPr lang="en-US" dirty="0" smtClean="0"/>
              <a:t>, electrolytes</a:t>
            </a:r>
          </a:p>
          <a:p>
            <a:r>
              <a:rPr lang="en-US" dirty="0" smtClean="0"/>
              <a:t>Pregnancy test if suspected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8133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A.	CLINICAL STAGING</a:t>
            </a:r>
          </a:p>
          <a:p>
            <a:r>
              <a:rPr lang="en-US" dirty="0" smtClean="0"/>
              <a:t>TNM CLASSIFICATION:</a:t>
            </a:r>
          </a:p>
          <a:p>
            <a:r>
              <a:rPr lang="en-US" dirty="0" smtClean="0"/>
              <a:t>T</a:t>
            </a:r>
            <a:r>
              <a:rPr lang="en-US" dirty="0" smtClean="0"/>
              <a:t>- 		Primary </a:t>
            </a:r>
            <a:r>
              <a:rPr lang="en-US" dirty="0" err="1" smtClean="0"/>
              <a:t>tumour</a:t>
            </a:r>
            <a:endParaRPr lang="en-US" dirty="0" smtClean="0"/>
          </a:p>
          <a:p>
            <a:r>
              <a:rPr lang="en-US" dirty="0" smtClean="0"/>
              <a:t>TX	</a:t>
            </a:r>
            <a:r>
              <a:rPr lang="en-US" dirty="0"/>
              <a:t>	</a:t>
            </a:r>
            <a:r>
              <a:rPr lang="en-US" dirty="0" smtClean="0"/>
              <a:t>cannot </a:t>
            </a:r>
            <a:r>
              <a:rPr lang="en-US" dirty="0" smtClean="0"/>
              <a:t>be assessed</a:t>
            </a:r>
          </a:p>
          <a:p>
            <a:r>
              <a:rPr lang="en-US" dirty="0" smtClean="0"/>
              <a:t>T0	</a:t>
            </a:r>
            <a:r>
              <a:rPr lang="en-US" dirty="0" smtClean="0"/>
              <a:t>	No </a:t>
            </a:r>
            <a:r>
              <a:rPr lang="en-US" dirty="0" smtClean="0"/>
              <a:t>evidence of primary </a:t>
            </a:r>
            <a:r>
              <a:rPr lang="en-US" dirty="0" err="1" smtClean="0"/>
              <a:t>tumour</a:t>
            </a:r>
            <a:endParaRPr lang="en-US" dirty="0" smtClean="0"/>
          </a:p>
          <a:p>
            <a:r>
              <a:rPr lang="en-US" dirty="0" smtClean="0"/>
              <a:t>Tis	</a:t>
            </a:r>
            <a:r>
              <a:rPr lang="en-US" dirty="0" smtClean="0"/>
              <a:t>	</a:t>
            </a:r>
            <a:r>
              <a:rPr lang="en-US" dirty="0" err="1" smtClean="0"/>
              <a:t>Ca</a:t>
            </a:r>
            <a:r>
              <a:rPr lang="en-US" dirty="0" smtClean="0"/>
              <a:t> </a:t>
            </a:r>
            <a:r>
              <a:rPr lang="en-US" dirty="0" smtClean="0"/>
              <a:t>in situ</a:t>
            </a:r>
          </a:p>
          <a:p>
            <a:r>
              <a:rPr lang="en-US" dirty="0" smtClean="0"/>
              <a:t>T1	</a:t>
            </a:r>
            <a:r>
              <a:rPr lang="en-US" dirty="0" smtClean="0"/>
              <a:t>	</a:t>
            </a:r>
            <a:r>
              <a:rPr lang="en-US" dirty="0" err="1" smtClean="0"/>
              <a:t>tumour</a:t>
            </a:r>
            <a:r>
              <a:rPr lang="en-US" dirty="0" smtClean="0"/>
              <a:t> </a:t>
            </a:r>
            <a:r>
              <a:rPr lang="en-US" dirty="0" smtClean="0"/>
              <a:t>2 cm or les</a:t>
            </a:r>
          </a:p>
          <a:p>
            <a:r>
              <a:rPr lang="en-US" dirty="0" smtClean="0"/>
              <a:t>T1a		&gt; 0.1 cm but not more &gt; 0.5 cm</a:t>
            </a:r>
          </a:p>
          <a:p>
            <a:r>
              <a:rPr lang="en-US" dirty="0" smtClean="0"/>
              <a:t>T1b	&gt; 0.5 cm but not &gt; 1 cm	</a:t>
            </a:r>
          </a:p>
        </p:txBody>
      </p:sp>
    </p:spTree>
    <p:extLst>
      <p:ext uri="{BB962C8B-B14F-4D97-AF65-F5344CB8AC3E}">
        <p14:creationId xmlns:p14="http://schemas.microsoft.com/office/powerpoint/2010/main" val="36116091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T1c		&gt; 1 cm but not &gt; 2 cm</a:t>
            </a:r>
          </a:p>
          <a:p>
            <a:r>
              <a:rPr lang="en-US" dirty="0" smtClean="0"/>
              <a:t>T2		&gt; 2 cm but not &gt; 5 cm</a:t>
            </a:r>
          </a:p>
          <a:p>
            <a:r>
              <a:rPr lang="en-US" dirty="0" smtClean="0"/>
              <a:t>T3		&gt; 5 cm </a:t>
            </a:r>
          </a:p>
          <a:p>
            <a:r>
              <a:rPr lang="en-US" dirty="0" smtClean="0"/>
              <a:t>T4		any size with </a:t>
            </a:r>
            <a:r>
              <a:rPr lang="en-US" dirty="0" err="1" smtClean="0"/>
              <a:t>dirct</a:t>
            </a:r>
            <a:r>
              <a:rPr lang="en-US" dirty="0" smtClean="0"/>
              <a:t> extension to chest wall or skin</a:t>
            </a:r>
          </a:p>
          <a:p>
            <a:r>
              <a:rPr lang="en-US" dirty="0" smtClean="0"/>
              <a:t>T4a		Extension to chest wall, not including </a:t>
            </a:r>
            <a:r>
              <a:rPr lang="en-US" dirty="0" err="1" smtClean="0"/>
              <a:t>pectoralis</a:t>
            </a:r>
            <a:endParaRPr lang="en-US" dirty="0" smtClean="0"/>
          </a:p>
          <a:p>
            <a:r>
              <a:rPr lang="en-US" dirty="0" smtClean="0"/>
              <a:t>T4b		</a:t>
            </a:r>
            <a:r>
              <a:rPr lang="en-US" dirty="0" err="1" smtClean="0"/>
              <a:t>Oedema</a:t>
            </a:r>
            <a:r>
              <a:rPr lang="en-US" dirty="0" smtClean="0"/>
              <a:t> Including </a:t>
            </a:r>
            <a:r>
              <a:rPr lang="en-US" dirty="0" err="1" smtClean="0"/>
              <a:t>peau</a:t>
            </a:r>
            <a:r>
              <a:rPr lang="en-US" dirty="0" smtClean="0"/>
              <a:t> </a:t>
            </a:r>
            <a:r>
              <a:rPr lang="en-US" dirty="0" err="1" smtClean="0"/>
              <a:t>d’orange</a:t>
            </a:r>
            <a:r>
              <a:rPr lang="en-US" dirty="0" smtClean="0"/>
              <a:t>) or ulceration of skin of breast, or satellite skin nodules confined to the same breast.</a:t>
            </a:r>
          </a:p>
          <a:p>
            <a:r>
              <a:rPr lang="en-US" dirty="0" smtClean="0"/>
              <a:t>T4c		both T4a and T4b</a:t>
            </a:r>
          </a:p>
          <a:p>
            <a:r>
              <a:rPr lang="en-US" dirty="0" smtClean="0"/>
              <a:t>T4d		Inflammatory breast cancer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782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 – REGIONAL LYMPH NODES</a:t>
            </a:r>
          </a:p>
          <a:p>
            <a:r>
              <a:rPr lang="en-US" dirty="0" smtClean="0"/>
              <a:t>NX		regional L.N. cannot be assesse</a:t>
            </a:r>
          </a:p>
          <a:p>
            <a:r>
              <a:rPr lang="en-US" dirty="0" smtClean="0"/>
              <a:t>N0		No regional L.N. metastasis</a:t>
            </a:r>
          </a:p>
          <a:p>
            <a:r>
              <a:rPr lang="en-US" dirty="0" smtClean="0"/>
              <a:t>N1		Metastasis in movable </a:t>
            </a:r>
            <a:r>
              <a:rPr lang="en-US" dirty="0" err="1" smtClean="0"/>
              <a:t>ipsilateral</a:t>
            </a:r>
            <a:r>
              <a:rPr lang="en-US" dirty="0" smtClean="0"/>
              <a:t> axillary</a:t>
            </a:r>
          </a:p>
          <a:p>
            <a:r>
              <a:rPr lang="en-US" dirty="0" smtClean="0"/>
              <a:t>N2		Metastasis in </a:t>
            </a:r>
            <a:r>
              <a:rPr lang="en-US" dirty="0" err="1" smtClean="0"/>
              <a:t>ipsilateral</a:t>
            </a:r>
            <a:r>
              <a:rPr lang="en-US" dirty="0" smtClean="0"/>
              <a:t> axillary L.N. fixed or matted, or clinically apparent </a:t>
            </a:r>
            <a:r>
              <a:rPr lang="en-US" dirty="0" err="1" smtClean="0"/>
              <a:t>ipsilateral</a:t>
            </a:r>
            <a:r>
              <a:rPr lang="en-US" dirty="0" smtClean="0"/>
              <a:t> internal mammary nodes in the absence of clinically evident axillary L.N</a:t>
            </a:r>
            <a:r>
              <a:rPr lang="en-US" dirty="0" smtClean="0"/>
              <a:t>.</a:t>
            </a:r>
          </a:p>
          <a:p>
            <a:r>
              <a:rPr lang="en-US" dirty="0" smtClean="0"/>
              <a:t>N2a		</a:t>
            </a:r>
            <a:r>
              <a:rPr lang="en-US" dirty="0" err="1" smtClean="0"/>
              <a:t>Meatastsis</a:t>
            </a:r>
            <a:r>
              <a:rPr lang="en-US" dirty="0" smtClean="0"/>
              <a:t> in </a:t>
            </a:r>
            <a:r>
              <a:rPr lang="en-US" dirty="0" err="1" smtClean="0"/>
              <a:t>ipsilateral</a:t>
            </a:r>
            <a:r>
              <a:rPr lang="en-US" dirty="0" smtClean="0"/>
              <a:t> axillary L.N. fixed to one another (matted) or to other structures.</a:t>
            </a:r>
          </a:p>
          <a:p>
            <a:r>
              <a:rPr lang="en-US" dirty="0" smtClean="0"/>
              <a:t>N2b		Metastasis only in clinically apparent </a:t>
            </a:r>
            <a:r>
              <a:rPr lang="en-US" dirty="0" err="1" smtClean="0"/>
              <a:t>ipsilateral</a:t>
            </a:r>
            <a:r>
              <a:rPr lang="en-US" dirty="0" smtClean="0"/>
              <a:t> internal mammary L.N. and in the absence of clinically evident axillary L.N. metastasis.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757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N3		Metastasis in </a:t>
            </a:r>
            <a:r>
              <a:rPr lang="en-US" dirty="0" err="1" smtClean="0"/>
              <a:t>ipsilateral</a:t>
            </a:r>
            <a:r>
              <a:rPr lang="en-US" dirty="0" smtClean="0"/>
              <a:t> </a:t>
            </a:r>
            <a:r>
              <a:rPr lang="en-US" dirty="0" err="1" smtClean="0"/>
              <a:t>infraclavicular</a:t>
            </a:r>
            <a:r>
              <a:rPr lang="en-US" dirty="0" smtClean="0"/>
              <a:t> L.N. with or without axillary L.N., or in clinically apparent </a:t>
            </a:r>
            <a:r>
              <a:rPr lang="en-US" dirty="0" err="1" smtClean="0"/>
              <a:t>ipsilateral</a:t>
            </a:r>
            <a:r>
              <a:rPr lang="en-US" dirty="0" smtClean="0"/>
              <a:t> internal mammary L.N. and in the presence of clinically evident axillary L.N. or </a:t>
            </a:r>
            <a:r>
              <a:rPr lang="en-US" dirty="0" err="1" smtClean="0"/>
              <a:t>ipsilateral</a:t>
            </a:r>
            <a:r>
              <a:rPr lang="en-US" dirty="0" smtClean="0"/>
              <a:t> supraclavicular L.N. with or without axillary or internal mammary L.N. involvement.</a:t>
            </a:r>
          </a:p>
          <a:p>
            <a:r>
              <a:rPr lang="en-US" dirty="0" smtClean="0"/>
              <a:t>N3a	Metastasis in </a:t>
            </a:r>
            <a:r>
              <a:rPr lang="en-US" dirty="0" err="1" smtClean="0"/>
              <a:t>ipsilsteral</a:t>
            </a:r>
            <a:r>
              <a:rPr lang="en-US" dirty="0" smtClean="0"/>
              <a:t> </a:t>
            </a:r>
            <a:r>
              <a:rPr lang="en-US" dirty="0" err="1" smtClean="0"/>
              <a:t>infraclavicular</a:t>
            </a:r>
            <a:r>
              <a:rPr lang="en-US" dirty="0" smtClean="0"/>
              <a:t> L.N. and axillary L.N.</a:t>
            </a:r>
          </a:p>
          <a:p>
            <a:r>
              <a:rPr lang="en-US" dirty="0" smtClean="0"/>
              <a:t>N3b	</a:t>
            </a:r>
            <a:r>
              <a:rPr lang="en-US" dirty="0" err="1" smtClean="0"/>
              <a:t>ipsilateral</a:t>
            </a:r>
            <a:r>
              <a:rPr lang="en-US" dirty="0" smtClean="0"/>
              <a:t> internal mammary L.N. ND AXILLARY L.N.</a:t>
            </a:r>
          </a:p>
          <a:p>
            <a:r>
              <a:rPr lang="en-US" dirty="0" smtClean="0"/>
              <a:t>N3c	</a:t>
            </a:r>
            <a:r>
              <a:rPr lang="en-US" dirty="0" err="1" smtClean="0"/>
              <a:t>ipsilateral</a:t>
            </a:r>
            <a:r>
              <a:rPr lang="en-US" dirty="0" smtClean="0"/>
              <a:t> </a:t>
            </a:r>
            <a:r>
              <a:rPr lang="en-US" dirty="0" err="1" smtClean="0"/>
              <a:t>supraclavicullar</a:t>
            </a:r>
            <a:r>
              <a:rPr lang="en-US" dirty="0" smtClean="0"/>
              <a:t> L.N.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6427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 – Distant Metastasis</a:t>
            </a:r>
          </a:p>
          <a:p>
            <a:r>
              <a:rPr lang="en-US" dirty="0" smtClean="0"/>
              <a:t>MX		Distant metastasis cannot be assessed</a:t>
            </a:r>
          </a:p>
          <a:p>
            <a:r>
              <a:rPr lang="en-US" dirty="0" smtClean="0"/>
              <a:t>M0		No distant metastasis</a:t>
            </a:r>
          </a:p>
          <a:p>
            <a:r>
              <a:rPr lang="en-US" dirty="0" smtClean="0"/>
              <a:t>M1		Distant metastasis present</a:t>
            </a:r>
            <a:r>
              <a:rPr lang="en-US" dirty="0" smtClean="0"/>
              <a:t> </a:t>
            </a:r>
          </a:p>
          <a:p>
            <a:r>
              <a:rPr lang="en-US" dirty="0" smtClean="0"/>
              <a:t>TUMOUR GRADE:</a:t>
            </a:r>
          </a:p>
          <a:p>
            <a:r>
              <a:rPr lang="en-US" dirty="0" smtClean="0"/>
              <a:t>1.	Tubule formation						Score</a:t>
            </a:r>
          </a:p>
          <a:p>
            <a:r>
              <a:rPr lang="en-US" dirty="0" smtClean="0"/>
              <a:t>&gt; 75%												1</a:t>
            </a:r>
          </a:p>
          <a:p>
            <a:r>
              <a:rPr lang="en-US" dirty="0" smtClean="0"/>
              <a:t>10 – 75%											2</a:t>
            </a:r>
          </a:p>
          <a:p>
            <a:r>
              <a:rPr lang="en-US" dirty="0" smtClean="0"/>
              <a:t>&lt;10%												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674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2.	Nuclear </a:t>
            </a:r>
            <a:r>
              <a:rPr lang="en-US" dirty="0" err="1" smtClean="0"/>
              <a:t>pleomorphism</a:t>
            </a:r>
            <a:r>
              <a:rPr lang="en-US" dirty="0" smtClean="0"/>
              <a:t> </a:t>
            </a:r>
          </a:p>
          <a:p>
            <a:r>
              <a:rPr lang="en-US" dirty="0" smtClean="0"/>
              <a:t>Mild											1</a:t>
            </a:r>
          </a:p>
          <a:p>
            <a:r>
              <a:rPr lang="en-US" dirty="0" smtClean="0"/>
              <a:t>Moderate									2</a:t>
            </a:r>
          </a:p>
          <a:p>
            <a:r>
              <a:rPr lang="en-US" dirty="0" smtClean="0"/>
              <a:t>Severe										3</a:t>
            </a:r>
          </a:p>
          <a:p>
            <a:r>
              <a:rPr lang="en-US" dirty="0" smtClean="0"/>
              <a:t>3.	Mitotic activity/HPF</a:t>
            </a:r>
          </a:p>
          <a:p>
            <a:r>
              <a:rPr lang="en-US" dirty="0" smtClean="0"/>
              <a:t>&lt; 6												1</a:t>
            </a:r>
          </a:p>
          <a:p>
            <a:r>
              <a:rPr lang="en-US" dirty="0" smtClean="0"/>
              <a:t>7-15											2</a:t>
            </a:r>
          </a:p>
          <a:p>
            <a:r>
              <a:rPr lang="en-US" dirty="0" smtClean="0"/>
              <a:t>&gt;15											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34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Total score range:</a:t>
            </a:r>
          </a:p>
          <a:p>
            <a:r>
              <a:rPr lang="en-US" dirty="0" smtClean="0"/>
              <a:t>Grade 1			3-5		= Well Diff.</a:t>
            </a:r>
          </a:p>
          <a:p>
            <a:r>
              <a:rPr lang="en-US" dirty="0" smtClean="0"/>
              <a:t>Grade 2			6-7		= Moderately Diff.</a:t>
            </a:r>
          </a:p>
          <a:p>
            <a:r>
              <a:rPr lang="en-US" dirty="0" smtClean="0"/>
              <a:t>Grade 3			8-9		= Poorly Diff</a:t>
            </a:r>
          </a:p>
          <a:p>
            <a:r>
              <a:rPr lang="en-US" dirty="0" err="1" smtClean="0"/>
              <a:t>Oestrogrn</a:t>
            </a:r>
            <a:r>
              <a:rPr lang="en-US" dirty="0" smtClean="0"/>
              <a:t>/</a:t>
            </a:r>
            <a:r>
              <a:rPr lang="en-US" dirty="0" err="1" smtClean="0"/>
              <a:t>Progrsterone</a:t>
            </a:r>
            <a:r>
              <a:rPr lang="en-US" dirty="0" smtClean="0"/>
              <a:t> Receptors</a:t>
            </a:r>
          </a:p>
          <a:p>
            <a:r>
              <a:rPr lang="en-US" dirty="0" smtClean="0"/>
              <a:t>75% of Brest </a:t>
            </a:r>
            <a:r>
              <a:rPr lang="en-US" dirty="0" err="1" smtClean="0"/>
              <a:t>Ca</a:t>
            </a:r>
            <a:r>
              <a:rPr lang="en-US" dirty="0" smtClean="0"/>
              <a:t> are hormonal dependent</a:t>
            </a:r>
          </a:p>
          <a:p>
            <a:r>
              <a:rPr lang="en-US" dirty="0" smtClean="0"/>
              <a:t>Such </a:t>
            </a:r>
            <a:r>
              <a:rPr lang="en-US" dirty="0" err="1" smtClean="0"/>
              <a:t>tumours</a:t>
            </a:r>
            <a:r>
              <a:rPr lang="en-US" dirty="0" smtClean="0"/>
              <a:t> have active tissue </a:t>
            </a:r>
            <a:r>
              <a:rPr lang="en-US" dirty="0" err="1" smtClean="0"/>
              <a:t>oestrogen</a:t>
            </a:r>
            <a:r>
              <a:rPr lang="en-US" dirty="0" smtClean="0"/>
              <a:t> (ER) and/or </a:t>
            </a:r>
            <a:r>
              <a:rPr lang="en-US" dirty="0" err="1" smtClean="0"/>
              <a:t>progesteron</a:t>
            </a:r>
            <a:r>
              <a:rPr lang="en-US" dirty="0" smtClean="0"/>
              <a:t>(PR) receptors on their nuclei and exhibit a high uptake and concentration of these hormones in their cytoplasm.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097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 OF CARCINAMA OF BREAST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principal treatment modalities are:</a:t>
            </a:r>
          </a:p>
          <a:p>
            <a:r>
              <a:rPr lang="en-US" dirty="0" smtClean="0"/>
              <a:t>1.	Loco-regional therapy  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. Surgery </a:t>
            </a:r>
          </a:p>
          <a:p>
            <a:r>
              <a:rPr lang="en-US" dirty="0" smtClean="0"/>
              <a:t>ii. Radiotherapy</a:t>
            </a:r>
          </a:p>
          <a:p>
            <a:r>
              <a:rPr lang="en-US" dirty="0" smtClean="0"/>
              <a:t>2.	Systemic therapy 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. Cytotoxic chemotherapy </a:t>
            </a:r>
          </a:p>
          <a:p>
            <a:r>
              <a:rPr lang="en-US" dirty="0" smtClean="0"/>
              <a:t>ii. Hormonal therapy</a:t>
            </a:r>
          </a:p>
          <a:p>
            <a:r>
              <a:rPr lang="en-US" dirty="0" smtClean="0"/>
              <a:t>3.	</a:t>
            </a:r>
            <a:r>
              <a:rPr lang="en-US" dirty="0" err="1" smtClean="0"/>
              <a:t>Tumour</a:t>
            </a:r>
            <a:r>
              <a:rPr lang="en-US" dirty="0" smtClean="0"/>
              <a:t> cell-specific therapy</a:t>
            </a:r>
          </a:p>
          <a:p>
            <a:r>
              <a:rPr lang="en-US" dirty="0" smtClean="0"/>
              <a:t>4.	Immunotherapy</a:t>
            </a:r>
          </a:p>
        </p:txBody>
      </p:sp>
    </p:spTree>
    <p:extLst>
      <p:ext uri="{BB962C8B-B14F-4D97-AF65-F5344CB8AC3E}">
        <p14:creationId xmlns:p14="http://schemas.microsoft.com/office/powerpoint/2010/main" val="70725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Nigeria – commonest malignancy in Ibadan.</a:t>
            </a:r>
          </a:p>
          <a:p>
            <a:r>
              <a:rPr lang="en-US" dirty="0" smtClean="0"/>
              <a:t>Ghana – 16% of all malignancies. 400 new cases yearly in </a:t>
            </a:r>
            <a:r>
              <a:rPr lang="en-US" dirty="0" err="1" smtClean="0"/>
              <a:t>Korle</a:t>
            </a:r>
            <a:r>
              <a:rPr lang="en-US" dirty="0" smtClean="0"/>
              <a:t> Ba Teaching hospital.</a:t>
            </a:r>
          </a:p>
          <a:p>
            <a:r>
              <a:rPr lang="en-US" dirty="0" smtClean="0"/>
              <a:t>Kenya – 9.4% of all </a:t>
            </a:r>
            <a:r>
              <a:rPr lang="en-US" dirty="0" smtClean="0"/>
              <a:t>cancers in </a:t>
            </a:r>
            <a:r>
              <a:rPr lang="en-US" dirty="0" smtClean="0"/>
              <a:t>women.</a:t>
            </a:r>
          </a:p>
          <a:p>
            <a:r>
              <a:rPr lang="en-US" dirty="0" smtClean="0"/>
              <a:t>Zimbabwe – 8.5%</a:t>
            </a:r>
          </a:p>
          <a:p>
            <a:r>
              <a:rPr lang="en-US" dirty="0" smtClean="0"/>
              <a:t>Tanzania – 8.1%</a:t>
            </a:r>
          </a:p>
          <a:p>
            <a:r>
              <a:rPr lang="en-US" dirty="0" smtClean="0"/>
              <a:t>Sudan – 26%</a:t>
            </a:r>
          </a:p>
          <a:p>
            <a:r>
              <a:rPr lang="en-US" dirty="0" smtClean="0"/>
              <a:t>Malawi – 5.5%</a:t>
            </a:r>
          </a:p>
          <a:p>
            <a:r>
              <a:rPr lang="en-US" dirty="0" smtClean="0"/>
              <a:t>Liberia – 15%</a:t>
            </a:r>
          </a:p>
          <a:p>
            <a:r>
              <a:rPr lang="en-US" dirty="0" smtClean="0"/>
              <a:t>Uganda – 4%</a:t>
            </a:r>
          </a:p>
          <a:p>
            <a:r>
              <a:rPr lang="en-US" dirty="0" smtClean="0"/>
              <a:t>Far East – uncommon.</a:t>
            </a:r>
          </a:p>
          <a:p>
            <a:r>
              <a:rPr lang="en-US" dirty="0" smtClean="0"/>
              <a:t>West – incidence rising since 1990, but mortality reducing due to early detection.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5906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SURGERY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1.	Wide local excision, Segmental Mastectomy, breast conservation.</a:t>
            </a:r>
          </a:p>
          <a:p>
            <a:r>
              <a:rPr lang="en-US" dirty="0" smtClean="0"/>
              <a:t>2.	Total Mastectomy with Axillary clearance</a:t>
            </a:r>
          </a:p>
          <a:p>
            <a:r>
              <a:rPr lang="en-US" dirty="0" smtClean="0"/>
              <a:t>3.	Lymphatic Mapping, </a:t>
            </a:r>
            <a:r>
              <a:rPr lang="en-US" dirty="0" err="1" smtClean="0"/>
              <a:t>Sentinal</a:t>
            </a:r>
            <a:r>
              <a:rPr lang="en-US" dirty="0" smtClean="0"/>
              <a:t> node and axillary clearance.</a:t>
            </a:r>
          </a:p>
          <a:p>
            <a:r>
              <a:rPr lang="en-US" dirty="0" smtClean="0"/>
              <a:t>RADIOTHERAPY</a:t>
            </a:r>
          </a:p>
          <a:p>
            <a:pPr marL="0" indent="0">
              <a:buNone/>
            </a:pPr>
            <a:r>
              <a:rPr lang="en-US" dirty="0" smtClean="0"/>
              <a:t>Indications: </a:t>
            </a:r>
          </a:p>
          <a:p>
            <a:pPr marL="0" indent="0">
              <a:buNone/>
            </a:pPr>
            <a:r>
              <a:rPr lang="en-US" dirty="0" smtClean="0"/>
              <a:t>1. After wide excision and axillary clearance for invasive Ca. to reduce incidence of recurrence.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0530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	Patients at high risk of </a:t>
            </a:r>
            <a:r>
              <a:rPr lang="en-US" dirty="0" err="1" smtClean="0"/>
              <a:t>locoregional</a:t>
            </a:r>
            <a:r>
              <a:rPr lang="en-US" dirty="0" smtClean="0"/>
              <a:t> recurrence after mastectomy. (4 or more positive nodes or primary </a:t>
            </a:r>
            <a:r>
              <a:rPr lang="en-US" dirty="0" err="1" smtClean="0"/>
              <a:t>tumour</a:t>
            </a:r>
            <a:r>
              <a:rPr lang="en-US" dirty="0" smtClean="0"/>
              <a:t> &gt; 5 cm or one invading the underlying skin of muscle.</a:t>
            </a:r>
          </a:p>
          <a:p>
            <a:r>
              <a:rPr lang="en-US" dirty="0" smtClean="0"/>
              <a:t>3. Advanced metastatic Ca. Radiotherapy alleviates pain (bone), and controls and treats the local disease or recurrence.</a:t>
            </a:r>
          </a:p>
        </p:txBody>
      </p:sp>
    </p:spTree>
    <p:extLst>
      <p:ext uri="{BB962C8B-B14F-4D97-AF65-F5344CB8AC3E}">
        <p14:creationId xmlns:p14="http://schemas.microsoft.com/office/powerpoint/2010/main" val="38015801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CYTOTOXIC CHEMOTHERAPY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1.	CMF		CYCLE 1</a:t>
            </a:r>
          </a:p>
          <a:p>
            <a:r>
              <a:rPr lang="en-US" dirty="0" smtClean="0"/>
              <a:t>Cyclophosphamide – 100 mg/m2 orally 1</a:t>
            </a:r>
            <a:r>
              <a:rPr lang="en-US" baseline="30000" dirty="0" smtClean="0"/>
              <a:t>st</a:t>
            </a:r>
            <a:r>
              <a:rPr lang="en-US" dirty="0" smtClean="0"/>
              <a:t>-14days</a:t>
            </a:r>
          </a:p>
          <a:p>
            <a:r>
              <a:rPr lang="en-US" dirty="0" smtClean="0"/>
              <a:t>Methotrexate 40 mg/m2 IV on 1</a:t>
            </a:r>
            <a:r>
              <a:rPr lang="en-US" baseline="30000" dirty="0" smtClean="0"/>
              <a:t>st</a:t>
            </a:r>
            <a:r>
              <a:rPr lang="en-US" dirty="0" smtClean="0"/>
              <a:t> and 8</a:t>
            </a:r>
            <a:r>
              <a:rPr lang="en-US" baseline="30000" dirty="0" smtClean="0"/>
              <a:t>th</a:t>
            </a:r>
            <a:r>
              <a:rPr lang="en-US" dirty="0" smtClean="0"/>
              <a:t> day</a:t>
            </a:r>
          </a:p>
          <a:p>
            <a:r>
              <a:rPr lang="en-US" dirty="0" smtClean="0"/>
              <a:t>5-fluouracil 600 mg/m2 IV on 1</a:t>
            </a:r>
            <a:r>
              <a:rPr lang="en-US" baseline="30000" dirty="0" smtClean="0"/>
              <a:t>st</a:t>
            </a:r>
            <a:r>
              <a:rPr lang="en-US" dirty="0" smtClean="0"/>
              <a:t> and 8</a:t>
            </a:r>
            <a:r>
              <a:rPr lang="en-US" baseline="30000" dirty="0" smtClean="0"/>
              <a:t>th</a:t>
            </a:r>
            <a:r>
              <a:rPr lang="en-US" dirty="0" smtClean="0"/>
              <a:t> day</a:t>
            </a:r>
          </a:p>
          <a:p>
            <a:r>
              <a:rPr lang="en-US" dirty="0" smtClean="0"/>
              <a:t>Plus or minus prednisolone 40 mg/m2 orally daily for 14 days</a:t>
            </a:r>
          </a:p>
          <a:p>
            <a:r>
              <a:rPr lang="en-US" dirty="0" smtClean="0"/>
              <a:t>Rest period of 14 days. The cycle is repeated every 28 days for 6 cycles.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221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2a.	Cyclophosphamide 125 mg/m2 orally on days 3,4,5,6,7, and 8.</a:t>
            </a:r>
          </a:p>
          <a:p>
            <a:r>
              <a:rPr lang="en-US" dirty="0" smtClean="0"/>
              <a:t>Adriamycin 40mg/m2 IV on days 3 and 8</a:t>
            </a:r>
          </a:p>
          <a:p>
            <a:r>
              <a:rPr lang="en-US" dirty="0" smtClean="0"/>
              <a:t>The cycle is repeated every 28 days for 6 cycles.</a:t>
            </a:r>
          </a:p>
          <a:p>
            <a:r>
              <a:rPr lang="en-US" dirty="0" smtClean="0"/>
              <a:t>2b.	5-FU, </a:t>
            </a:r>
            <a:r>
              <a:rPr lang="en-US" dirty="0" err="1" smtClean="0"/>
              <a:t>Epirubicin</a:t>
            </a:r>
            <a:r>
              <a:rPr lang="en-US" dirty="0" smtClean="0"/>
              <a:t> and cyclophosphamide.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Taxanes</a:t>
            </a:r>
            <a:r>
              <a:rPr lang="en-US" dirty="0" smtClean="0"/>
              <a:t>: Paclitaxel or </a:t>
            </a:r>
            <a:r>
              <a:rPr lang="en-US" dirty="0" err="1" smtClean="0"/>
              <a:t>docetaxel</a:t>
            </a:r>
            <a:r>
              <a:rPr lang="en-US" dirty="0" smtClean="0"/>
              <a:t> with </a:t>
            </a:r>
            <a:r>
              <a:rPr lang="en-US" dirty="0" err="1" smtClean="0"/>
              <a:t>anthracycline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 Other combinations: </a:t>
            </a:r>
            <a:r>
              <a:rPr lang="en-US" dirty="0" err="1" smtClean="0"/>
              <a:t>Mitoxantrane</a:t>
            </a:r>
            <a:r>
              <a:rPr lang="en-US" dirty="0" smtClean="0"/>
              <a:t> plus </a:t>
            </a:r>
            <a:r>
              <a:rPr lang="en-US" dirty="0" err="1" smtClean="0"/>
              <a:t>vinorelbine</a:t>
            </a:r>
            <a:r>
              <a:rPr lang="en-US" dirty="0" smtClean="0"/>
              <a:t> are also effective especially in patients who have previously had adjuvant chemotherapy.</a:t>
            </a:r>
          </a:p>
          <a:p>
            <a:r>
              <a:rPr lang="en-US" dirty="0" err="1" smtClean="0"/>
              <a:t>Trastuzumab</a:t>
            </a:r>
            <a:r>
              <a:rPr lang="en-US" dirty="0" smtClean="0"/>
              <a:t> may be added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1613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HORMONAL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Anti-</a:t>
            </a:r>
            <a:r>
              <a:rPr lang="en-US" dirty="0" err="1" smtClean="0"/>
              <a:t>oestrogens</a:t>
            </a:r>
            <a:r>
              <a:rPr lang="en-US" dirty="0" smtClean="0"/>
              <a:t>:</a:t>
            </a:r>
          </a:p>
          <a:p>
            <a:r>
              <a:rPr lang="en-US" dirty="0" smtClean="0"/>
              <a:t>A).	</a:t>
            </a:r>
            <a:r>
              <a:rPr lang="en-US" dirty="0" err="1" smtClean="0"/>
              <a:t>Tamoxifen</a:t>
            </a:r>
            <a:endParaRPr lang="en-US" dirty="0" smtClean="0"/>
          </a:p>
          <a:p>
            <a:r>
              <a:rPr lang="en-US" dirty="0" smtClean="0"/>
              <a:t>B). Selective Aromatase Inhibitors: inhibit aromatase.</a:t>
            </a:r>
          </a:p>
          <a:p>
            <a:r>
              <a:rPr lang="en-US" dirty="0" err="1" smtClean="0"/>
              <a:t>Anastrozole</a:t>
            </a:r>
            <a:r>
              <a:rPr lang="en-US" dirty="0" smtClean="0"/>
              <a:t> (</a:t>
            </a:r>
            <a:r>
              <a:rPr lang="en-US" dirty="0" err="1" smtClean="0"/>
              <a:t>Arimidex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31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Cause unknown. Associated factors influencing the risk:</a:t>
            </a:r>
          </a:p>
          <a:p>
            <a:r>
              <a:rPr lang="en-US" dirty="0" smtClean="0"/>
              <a:t>1. AGE – rare before age of 20. 2% of all cases are age 20-30. Incidence rises from 30-80 years after that flat.</a:t>
            </a:r>
          </a:p>
          <a:p>
            <a:r>
              <a:rPr lang="en-US" dirty="0" smtClean="0"/>
              <a:t>2. FAMILY HISTORY – 1</a:t>
            </a:r>
            <a:r>
              <a:rPr lang="en-US" baseline="30000" dirty="0" smtClean="0"/>
              <a:t>st</a:t>
            </a:r>
            <a:r>
              <a:rPr lang="en-US" dirty="0" smtClean="0"/>
              <a:t> degree relative – twice the risk – if 2 or more – significant risk.</a:t>
            </a:r>
          </a:p>
          <a:p>
            <a:r>
              <a:rPr lang="en-US" dirty="0" smtClean="0"/>
              <a:t>Sisters of a woman who develop bilateral </a:t>
            </a:r>
            <a:r>
              <a:rPr lang="en-US" dirty="0" err="1" smtClean="0"/>
              <a:t>ca</a:t>
            </a:r>
            <a:r>
              <a:rPr lang="en-US" dirty="0" smtClean="0"/>
              <a:t> breast, have 50% chance of </a:t>
            </a:r>
            <a:r>
              <a:rPr lang="en-US" dirty="0" err="1" smtClean="0"/>
              <a:t>ca</a:t>
            </a:r>
            <a:r>
              <a:rPr lang="en-US" dirty="0" smtClean="0"/>
              <a:t> between 20-40 years. 8 out of 9 who develop </a:t>
            </a:r>
            <a:r>
              <a:rPr lang="en-US" dirty="0" err="1" smtClean="0"/>
              <a:t>ca</a:t>
            </a:r>
            <a:r>
              <a:rPr lang="en-US" dirty="0" smtClean="0"/>
              <a:t>, do not have affected mother, sister, </a:t>
            </a:r>
            <a:r>
              <a:rPr lang="en-US" dirty="0"/>
              <a:t>d</a:t>
            </a:r>
            <a:r>
              <a:rPr lang="en-US" dirty="0" smtClean="0"/>
              <a:t>aughter.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733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Hereditary breast cancer:</a:t>
            </a:r>
          </a:p>
          <a:p>
            <a:r>
              <a:rPr lang="en-US" dirty="0" smtClean="0"/>
              <a:t>Early age of onset</a:t>
            </a:r>
          </a:p>
          <a:p>
            <a:r>
              <a:rPr lang="en-US" dirty="0" smtClean="0"/>
              <a:t>High incidence of bilateral</a:t>
            </a:r>
          </a:p>
          <a:p>
            <a:r>
              <a:rPr lang="en-US" dirty="0" smtClean="0"/>
              <a:t>Multiple cases in one side of the family</a:t>
            </a:r>
          </a:p>
          <a:p>
            <a:r>
              <a:rPr lang="en-US" dirty="0" smtClean="0"/>
              <a:t>Associated with ovarian, colonic or prostate(in men) cancer.</a:t>
            </a:r>
          </a:p>
          <a:p>
            <a:r>
              <a:rPr lang="en-US" dirty="0" smtClean="0"/>
              <a:t>90% of cases due to &gt;200 mutations of BRCA 1 or 2 gene(chromosome 17 1nd 13 respectively) inherited as autosomal dominance.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448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3. ENDOCRINE: </a:t>
            </a:r>
          </a:p>
          <a:p>
            <a:r>
              <a:rPr lang="en-US" dirty="0" smtClean="0"/>
              <a:t>Age of </a:t>
            </a:r>
            <a:r>
              <a:rPr lang="en-US" dirty="0" err="1" smtClean="0"/>
              <a:t>menarch</a:t>
            </a:r>
            <a:r>
              <a:rPr lang="en-US" dirty="0" smtClean="0"/>
              <a:t> and menopause – early </a:t>
            </a:r>
            <a:r>
              <a:rPr lang="en-US" dirty="0" err="1" smtClean="0"/>
              <a:t>menarch</a:t>
            </a:r>
            <a:r>
              <a:rPr lang="en-US" dirty="0" smtClean="0"/>
              <a:t> (before 12) and late menopause (55 or later) – 1 ½ times greater risk.</a:t>
            </a:r>
          </a:p>
          <a:p>
            <a:r>
              <a:rPr lang="en-US" dirty="0" smtClean="0"/>
              <a:t>Age of 1</a:t>
            </a:r>
            <a:r>
              <a:rPr lang="en-US" baseline="30000" dirty="0" smtClean="0"/>
              <a:t>st</a:t>
            </a:r>
            <a:r>
              <a:rPr lang="en-US" dirty="0" smtClean="0"/>
              <a:t> pregnancy – 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child at 18 or less – half the risk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child after 35 - post menopausal </a:t>
            </a:r>
            <a:r>
              <a:rPr lang="en-US" dirty="0" err="1" smtClean="0"/>
              <a:t>ca</a:t>
            </a:r>
            <a:r>
              <a:rPr lang="en-US" dirty="0" smtClean="0"/>
              <a:t> is tripled.</a:t>
            </a:r>
          </a:p>
          <a:p>
            <a:r>
              <a:rPr lang="en-US" dirty="0" smtClean="0"/>
              <a:t>Nulliparous – greater risk.</a:t>
            </a:r>
          </a:p>
          <a:p>
            <a:r>
              <a:rPr lang="en-US" dirty="0" smtClean="0"/>
              <a:t>Breast feeding for long duration, multiparous – reduced risk.</a:t>
            </a:r>
          </a:p>
          <a:p>
            <a:r>
              <a:rPr lang="en-US" dirty="0" err="1" smtClean="0"/>
              <a:t>Oestrogen</a:t>
            </a:r>
            <a:r>
              <a:rPr lang="en-US" dirty="0" smtClean="0"/>
              <a:t> – 70% </a:t>
            </a:r>
            <a:r>
              <a:rPr lang="en-US" dirty="0" err="1" smtClean="0"/>
              <a:t>tumours</a:t>
            </a:r>
            <a:r>
              <a:rPr lang="en-US" dirty="0" smtClean="0"/>
              <a:t> are </a:t>
            </a:r>
            <a:r>
              <a:rPr lang="en-US" dirty="0" err="1" smtClean="0"/>
              <a:t>oestrogen</a:t>
            </a:r>
            <a:r>
              <a:rPr lang="en-US" dirty="0" smtClean="0"/>
              <a:t> dependent.</a:t>
            </a:r>
          </a:p>
          <a:p>
            <a:r>
              <a:rPr lang="en-US" dirty="0" smtClean="0"/>
              <a:t>HRT for &gt; 5 years – slightly increased risk.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113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4. PREVIOUS BREST CA: </a:t>
            </a:r>
          </a:p>
          <a:p>
            <a:r>
              <a:rPr lang="en-US" dirty="0" smtClean="0"/>
              <a:t>16 times higher in patients “cured” of </a:t>
            </a:r>
            <a:r>
              <a:rPr lang="en-US" dirty="0" err="1" smtClean="0"/>
              <a:t>ca</a:t>
            </a:r>
            <a:r>
              <a:rPr lang="en-US" dirty="0" smtClean="0"/>
              <a:t> breast on one side – 15% develop </a:t>
            </a:r>
            <a:r>
              <a:rPr lang="en-US" dirty="0" err="1" smtClean="0"/>
              <a:t>ca</a:t>
            </a:r>
            <a:r>
              <a:rPr lang="en-US" dirty="0" smtClean="0"/>
              <a:t> in other breast.</a:t>
            </a:r>
          </a:p>
          <a:p>
            <a:r>
              <a:rPr lang="en-US" dirty="0" smtClean="0"/>
              <a:t>5. BENIGN MAMMARY DYAPLASIA (B.M.D.):</a:t>
            </a:r>
          </a:p>
          <a:p>
            <a:r>
              <a:rPr lang="en-US" dirty="0" smtClean="0"/>
              <a:t>Precancerous – 4 times more common i.e. if epithelium, hyperplasia or atypical.</a:t>
            </a:r>
          </a:p>
          <a:p>
            <a:r>
              <a:rPr lang="en-US" dirty="0" smtClean="0"/>
              <a:t>6. CANCER OF CORPUS OR OVARY:</a:t>
            </a:r>
          </a:p>
          <a:p>
            <a:r>
              <a:rPr lang="en-US" dirty="0" smtClean="0"/>
              <a:t>Risk &gt; 2, because </a:t>
            </a:r>
            <a:r>
              <a:rPr lang="en-US" dirty="0" err="1" smtClean="0"/>
              <a:t>uf</a:t>
            </a:r>
            <a:r>
              <a:rPr lang="en-US" dirty="0" smtClean="0"/>
              <a:t> common underlying hormonal or BRCA influence.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036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7. DIET AND FAT INTAKE:</a:t>
            </a:r>
          </a:p>
          <a:p>
            <a:r>
              <a:rPr lang="en-US" dirty="0" smtClean="0"/>
              <a:t>Incidence high in USA, Britain, Switzerland and Denmark. High production of </a:t>
            </a:r>
            <a:r>
              <a:rPr lang="en-US" dirty="0" err="1" smtClean="0"/>
              <a:t>oestrogen</a:t>
            </a:r>
            <a:r>
              <a:rPr lang="en-US" dirty="0" smtClean="0"/>
              <a:t>  (steroid).</a:t>
            </a:r>
          </a:p>
          <a:p>
            <a:r>
              <a:rPr lang="en-US" dirty="0" smtClean="0"/>
              <a:t>8. ALCOHOL</a:t>
            </a:r>
          </a:p>
          <a:p>
            <a:r>
              <a:rPr lang="en-US" dirty="0" smtClean="0"/>
              <a:t>9. SMOKING: Women who have genetic defect and smoke, </a:t>
            </a:r>
            <a:r>
              <a:rPr lang="en-US" dirty="0" err="1" smtClean="0"/>
              <a:t>ca</a:t>
            </a:r>
            <a:r>
              <a:rPr lang="en-US" dirty="0" smtClean="0"/>
              <a:t> 4 times , because they cannot detoxify carcinogen </a:t>
            </a:r>
            <a:r>
              <a:rPr lang="en-US" smtClean="0"/>
              <a:t>in cigarette.</a:t>
            </a:r>
          </a:p>
        </p:txBody>
      </p:sp>
    </p:spTree>
    <p:extLst>
      <p:ext uri="{BB962C8B-B14F-4D97-AF65-F5344CB8AC3E}">
        <p14:creationId xmlns:p14="http://schemas.microsoft.com/office/powerpoint/2010/main" val="338492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Types:</a:t>
            </a:r>
          </a:p>
          <a:p>
            <a:r>
              <a:rPr lang="en-US" dirty="0" smtClean="0"/>
              <a:t>Ductal carcinoma in-situ</a:t>
            </a:r>
          </a:p>
          <a:p>
            <a:r>
              <a:rPr lang="en-US" dirty="0" smtClean="0"/>
              <a:t>Lobular carcinoma in-situ</a:t>
            </a:r>
          </a:p>
          <a:p>
            <a:r>
              <a:rPr lang="en-US" dirty="0" smtClean="0"/>
              <a:t>Invasive ductal carcinoma – 70%</a:t>
            </a:r>
          </a:p>
          <a:p>
            <a:r>
              <a:rPr lang="en-US" dirty="0" smtClean="0"/>
              <a:t>Invasive ductal </a:t>
            </a:r>
            <a:r>
              <a:rPr lang="en-US" dirty="0" err="1" smtClean="0"/>
              <a:t>ca</a:t>
            </a:r>
            <a:r>
              <a:rPr lang="en-US" dirty="0" smtClean="0"/>
              <a:t> with a prominent intra-ductal component</a:t>
            </a:r>
          </a:p>
          <a:p>
            <a:r>
              <a:rPr lang="en-US" dirty="0" smtClean="0"/>
              <a:t>Invasive lobular carcinoma – 10%</a:t>
            </a:r>
          </a:p>
          <a:p>
            <a:r>
              <a:rPr lang="en-US" dirty="0" smtClean="0"/>
              <a:t>Mucinous </a:t>
            </a:r>
            <a:r>
              <a:rPr lang="en-US" dirty="0" err="1" smtClean="0"/>
              <a:t>carcinaoma</a:t>
            </a:r>
            <a:r>
              <a:rPr lang="en-US" dirty="0" smtClean="0"/>
              <a:t> – 2%</a:t>
            </a:r>
          </a:p>
          <a:p>
            <a:r>
              <a:rPr lang="en-US" dirty="0" smtClean="0"/>
              <a:t>Medullary carcinoma – 5%</a:t>
            </a:r>
          </a:p>
          <a:p>
            <a:r>
              <a:rPr lang="en-US" dirty="0" smtClean="0"/>
              <a:t>Papillary carcinoma – 2%</a:t>
            </a:r>
          </a:p>
          <a:p>
            <a:r>
              <a:rPr lang="en-US" dirty="0" smtClean="0"/>
              <a:t>Adenoid cystic carcinoma</a:t>
            </a:r>
          </a:p>
          <a:p>
            <a:r>
              <a:rPr lang="en-US" dirty="0" smtClean="0"/>
              <a:t>Inflammatory carcinoma – 3%</a:t>
            </a:r>
          </a:p>
          <a:p>
            <a:r>
              <a:rPr lang="en-US" dirty="0" smtClean="0"/>
              <a:t>Paget’s disease of the nipple – 2%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7752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917</Words>
  <Application>Microsoft Macintosh PowerPoint</Application>
  <PresentationFormat>On-screen Show (4:3)</PresentationFormat>
  <Paragraphs>247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DR K SOLANKI,FRCS(Edin)</vt:lpstr>
      <vt:lpstr>INTRODUCTION</vt:lpstr>
      <vt:lpstr>PowerPoint Presentation</vt:lpstr>
      <vt:lpstr>RISK FACTORS</vt:lpstr>
      <vt:lpstr>PowerPoint Presentation</vt:lpstr>
      <vt:lpstr>PowerPoint Presentation</vt:lpstr>
      <vt:lpstr>PowerPoint Presentation</vt:lpstr>
      <vt:lpstr>PowerPoint Presentation</vt:lpstr>
      <vt:lpstr>PATHOLOGY</vt:lpstr>
      <vt:lpstr>PowerPoint Presentation</vt:lpstr>
      <vt:lpstr>PowerPoint Presentation</vt:lpstr>
      <vt:lpstr>PowerPoint Presentation</vt:lpstr>
      <vt:lpstr>DIAGNOSIS OF BREAST CARCINOMA</vt:lpstr>
      <vt:lpstr>IMAGING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STAGING INVESTIGATIOS</vt:lpstr>
      <vt:lpstr>PowerPoint Presentation</vt:lpstr>
      <vt:lpstr>STAGING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TREATMENT OF CARCINAMA OF BREAST</vt:lpstr>
      <vt:lpstr>SURGERY</vt:lpstr>
      <vt:lpstr>PowerPoint Presentation</vt:lpstr>
      <vt:lpstr>CYTOTOXIC CHEMOTHERAPY</vt:lpstr>
      <vt:lpstr>PowerPoint Presentation</vt:lpstr>
      <vt:lpstr>HORMONAL THERAPY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K SOLANKI,FRCS(Edin)</dc:title>
  <dc:creator>Office 2004 Test Drive User</dc:creator>
  <cp:lastModifiedBy>Office 2004 Test Drive User</cp:lastModifiedBy>
  <cp:revision>28</cp:revision>
  <dcterms:created xsi:type="dcterms:W3CDTF">2014-09-29T08:52:35Z</dcterms:created>
  <dcterms:modified xsi:type="dcterms:W3CDTF">2014-10-01T17:43:11Z</dcterms:modified>
</cp:coreProperties>
</file>